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32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321" r:id="rId12"/>
    <p:sldId id="268" r:id="rId13"/>
    <p:sldId id="318" r:id="rId14"/>
    <p:sldId id="31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22" r:id="rId6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E24"/>
    <a:srgbClr val="932219"/>
    <a:srgbClr val="F36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2"/>
    <p:restoredTop sz="91574"/>
  </p:normalViewPr>
  <p:slideViewPr>
    <p:cSldViewPr snapToGrid="0" showGuides="1">
      <p:cViewPr varScale="1">
        <p:scale>
          <a:sx n="129" d="100"/>
          <a:sy n="129" d="100"/>
        </p:scale>
        <p:origin x="88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E7178-C0F4-6547-B5FA-F19F5470A163}" type="datetimeFigureOut">
              <a:rPr lang="en-US" smtClean="0"/>
              <a:t>5/13/19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531A7-C131-7C41-9E2E-522D55DC4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4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531A7-C131-7C41-9E2E-522D55DC4A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70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3413E9-DA25-8C4C-A50D-C7A315F2FD4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12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55385-8B82-41B2-98D1-A7E266D4E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2474F1-0573-45F2-BE45-664DBE6E5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41C73-0494-458D-8B74-DBFDE53A5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B5A7-5EA8-4B6E-9325-BF3958EFF460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6B3D2-0C44-4C38-81C4-BC8B801A2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73341-DE16-4BC6-91CC-6A8DD7AF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F111-B8A8-49C3-A660-88BF36A9E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2184-2A7A-4FB2-AC0E-331BC1F1A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928DE-4C26-448D-8E37-F60FCF4DC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569A0-B984-4803-A2A4-4CDF1642F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B5A7-5EA8-4B6E-9325-BF3958EFF460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05AB9-1AA7-46CE-BFA8-B603E3D6E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51096-7952-44FC-AEBA-127F63B3F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F111-B8A8-49C3-A660-88BF36A9E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6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81B89B-8C70-4732-9724-0BA9F0979B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E859C-31D1-4BF1-984E-C99876C19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A0857-DAB9-48E1-927E-91FD28490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B5A7-5EA8-4B6E-9325-BF3958EFF460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43FD9-5D92-4F01-ACFF-460A3546F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3A794-A42D-42EC-9B0B-B2889BC1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F111-B8A8-49C3-A660-88BF36A9E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6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C8CCD-19F0-4FE2-A4FF-AE83977B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BC4BD-3EB8-4CD2-88C8-95E321873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D8FA0-5C2F-45C3-BCE8-D5D8D6A33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B5A7-5EA8-4B6E-9325-BF3958EFF460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1CD40-C0ED-4243-AB43-C4DFB9945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0FCE1-9A9F-42AB-BD92-CB5ED0248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F111-B8A8-49C3-A660-88BF36A9E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2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414A8-69B9-491B-9165-9FED40CD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11414-7EC2-41C5-934C-DD57198C2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B6DDE-41BC-4A84-9427-80C95AB5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B5A7-5EA8-4B6E-9325-BF3958EFF460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A6E82-9646-42C0-9334-A695A6F11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242FE-769E-4EDE-99C9-1D7C290B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F111-B8A8-49C3-A660-88BF36A9E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1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44628-7581-4B00-B89E-123F38627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44918-951B-4596-B0A2-7AEEE34B5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D3BB9-8031-4656-811C-30EC42654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C6409-5358-45E0-B4F6-E80AA132B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B5A7-5EA8-4B6E-9325-BF3958EFF460}" type="datetimeFigureOut">
              <a:rPr lang="en-US" smtClean="0"/>
              <a:t>5/13/19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0F37E-4431-4282-A427-40CA0DFD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CEBAB-89D1-4D60-9FEC-96FD5FCC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F111-B8A8-49C3-A660-88BF36A9E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4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BC2A9-A13E-4461-AFE8-8579F227A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40EEA-A7C1-4DD8-B7C5-F3ED960B4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08C6AA-F1BE-4E0F-BF59-1FC0A406F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C4F258-E6C7-4E8D-868E-3F43C5F50E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3B4F8D-6C74-4334-A2BA-448C64991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6C539E-EDE0-4CEF-973C-557290B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B5A7-5EA8-4B6E-9325-BF3958EFF460}" type="datetimeFigureOut">
              <a:rPr lang="en-US" smtClean="0"/>
              <a:t>5/13/19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9B3CA-F414-4716-AC84-34C04FA2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244A74-B78D-4806-88F1-83C8B645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F111-B8A8-49C3-A660-88BF36A9E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7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AD50C-7782-4AC6-944E-65497E75E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790262-8E2E-4F6C-8455-545045A98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B5A7-5EA8-4B6E-9325-BF3958EFF460}" type="datetimeFigureOut">
              <a:rPr lang="en-US" smtClean="0"/>
              <a:t>5/13/19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E67A84-AC89-4759-A6E5-6D684D3E7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4CDDC8-0E30-4A6A-9251-287BBA3BE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F111-B8A8-49C3-A660-88BF36A9E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9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C448B-3A6C-4D46-8CA6-3E3DE714D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B5A7-5EA8-4B6E-9325-BF3958EFF460}" type="datetimeFigureOut">
              <a:rPr lang="en-US" smtClean="0"/>
              <a:t>5/13/19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BD488-39DF-4683-A719-B9E0F3302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15C7F-3954-479A-97C0-5F8BF6978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F111-B8A8-49C3-A660-88BF36A9E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4A994-E4A1-4B6F-AA56-8B3287F5B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9A970-C7C6-48CF-9954-C03E76E99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2260A-42AF-4C0D-B38B-46E382776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782BF-B94B-4911-99FD-C7D31F59F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B5A7-5EA8-4B6E-9325-BF3958EFF460}" type="datetimeFigureOut">
              <a:rPr lang="en-US" smtClean="0"/>
              <a:t>5/13/19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42341-4CAA-4802-97D2-ECAE70F0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4287E-6B31-4D38-81F3-80B37AAC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F111-B8A8-49C3-A660-88BF36A9E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1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433B-61E0-4C9E-8AC3-C0D13D8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22C990-CE70-43CF-B24D-B606DD5A8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4172A-3290-4D24-97FB-F02D9EABC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71C10-3364-4721-AF3A-4F47E72C9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B5A7-5EA8-4B6E-9325-BF3958EFF460}" type="datetimeFigureOut">
              <a:rPr lang="en-US" smtClean="0"/>
              <a:t>5/13/19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44B9F-42FC-4876-9615-2FF64EC8E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A1B7C-9CFB-4119-8A11-4EA6520A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F111-B8A8-49C3-A660-88BF36A9E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4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57690D-EEF6-4A3F-964E-4A6127F0E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DB98B-8F7D-46C3-838E-9ADDAF795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8A06B-9CF6-448C-B365-BDE61FAA4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BB5A7-5EA8-4B6E-9325-BF3958EFF460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6B116-F2C4-4480-8185-F92AA4F3C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7C789-27C1-463A-87A9-1E61F683E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DF111-B8A8-49C3-A660-88BF36A9E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4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eanin.org/50waysguid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nin.org/education/50-waysa-to-fight-bias-overview?ref=set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eanin.org/education/50-ways-to-fight-bias-overview?ref=set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eanin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A26E68-4508-4F8C-85AC-A89B05F241F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3126"/>
            <a:ext cx="12180887" cy="3425874"/>
          </a:xfrm>
          <a:prstGeom prst="rect">
            <a:avLst/>
          </a:prstGeom>
        </p:spPr>
      </p:pic>
      <p:sp>
        <p:nvSpPr>
          <p:cNvPr id="14" name="object 42">
            <a:extLst>
              <a:ext uri="{FF2B5EF4-FFF2-40B4-BE49-F238E27FC236}">
                <a16:creationId xmlns:a16="http://schemas.microsoft.com/office/drawing/2014/main" id="{AFD025B8-60BF-5D4E-BEAC-E8CC0131BBA7}"/>
              </a:ext>
            </a:extLst>
          </p:cNvPr>
          <p:cNvSpPr/>
          <p:nvPr/>
        </p:nvSpPr>
        <p:spPr>
          <a:xfrm>
            <a:off x="6096000" y="3733538"/>
            <a:ext cx="0" cy="2679664"/>
          </a:xfrm>
          <a:custGeom>
            <a:avLst/>
            <a:gdLst/>
            <a:ahLst/>
            <a:cxnLst/>
            <a:rect l="l" t="t" r="r" b="b"/>
            <a:pathLst>
              <a:path h="4418965">
                <a:moveTo>
                  <a:pt x="0" y="0"/>
                </a:moveTo>
                <a:lnTo>
                  <a:pt x="0" y="4418713"/>
                </a:lnTo>
              </a:path>
            </a:pathLst>
          </a:custGeom>
          <a:ln w="725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43">
            <a:extLst>
              <a:ext uri="{FF2B5EF4-FFF2-40B4-BE49-F238E27FC236}">
                <a16:creationId xmlns:a16="http://schemas.microsoft.com/office/drawing/2014/main" id="{024E7F6F-EA53-0E4C-945F-00452A4CCB61}"/>
              </a:ext>
            </a:extLst>
          </p:cNvPr>
          <p:cNvSpPr txBox="1"/>
          <p:nvPr/>
        </p:nvSpPr>
        <p:spPr>
          <a:xfrm>
            <a:off x="6497845" y="3865526"/>
            <a:ext cx="4785582" cy="2361894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>
              <a:spcBef>
                <a:spcPts val="69"/>
              </a:spcBef>
            </a:pPr>
            <a:r>
              <a:rPr sz="1152" b="1" spc="6" dirty="0">
                <a:solidFill>
                  <a:srgbClr val="231F20"/>
                </a:solidFill>
                <a:latin typeface="Avenir"/>
                <a:cs typeface="Avenir"/>
              </a:rPr>
              <a:t>ABOUT THE 50 </a:t>
            </a:r>
            <a:r>
              <a:rPr sz="1152" b="1" spc="-24" dirty="0">
                <a:solidFill>
                  <a:srgbClr val="231F20"/>
                </a:solidFill>
                <a:latin typeface="Avenir"/>
                <a:cs typeface="Avenir"/>
              </a:rPr>
              <a:t>WAYS</a:t>
            </a:r>
            <a:r>
              <a:rPr sz="1152" b="1" spc="-9" dirty="0">
                <a:solidFill>
                  <a:srgbClr val="231F20"/>
                </a:solidFill>
                <a:latin typeface="Avenir"/>
                <a:cs typeface="Avenir"/>
              </a:rPr>
              <a:t> </a:t>
            </a:r>
            <a:r>
              <a:rPr sz="1152" b="1" spc="-12" dirty="0">
                <a:solidFill>
                  <a:srgbClr val="231F20"/>
                </a:solidFill>
                <a:latin typeface="Avenir"/>
                <a:cs typeface="Avenir"/>
              </a:rPr>
              <a:t>PRESENTATION:</a:t>
            </a:r>
            <a:endParaRPr sz="1152" dirty="0">
              <a:latin typeface="Avenir"/>
              <a:cs typeface="Avenir"/>
            </a:endParaRPr>
          </a:p>
          <a:p>
            <a:pPr>
              <a:spcBef>
                <a:spcPts val="9"/>
              </a:spcBef>
            </a:pPr>
            <a:endParaRPr sz="1637" dirty="0">
              <a:latin typeface="Times New Roman"/>
              <a:cs typeface="Times New Roman"/>
            </a:endParaRPr>
          </a:p>
          <a:p>
            <a:pPr marL="197923" marR="1157887" indent="-190222">
              <a:lnSpc>
                <a:spcPct val="116300"/>
              </a:lnSpc>
              <a:buChar char="•"/>
              <a:tabLst>
                <a:tab pos="197923" algn="l"/>
                <a:tab pos="198308" algn="l"/>
              </a:tabLst>
            </a:pP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The 50 </a:t>
            </a:r>
            <a:r>
              <a:rPr sz="1182" spc="-3" dirty="0">
                <a:solidFill>
                  <a:srgbClr val="211D1E"/>
                </a:solidFill>
                <a:latin typeface="Avenir-Roman"/>
                <a:cs typeface="Avenir-Roman"/>
              </a:rPr>
              <a:t>Ways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to Fight Bias activity </a:t>
            </a:r>
            <a:r>
              <a:rPr sz="1182" spc="3" dirty="0">
                <a:solidFill>
                  <a:srgbClr val="211D1E"/>
                </a:solidFill>
                <a:latin typeface="Avenir-Roman"/>
                <a:cs typeface="Avenir-Roman"/>
              </a:rPr>
              <a:t>is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divided into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4  </a:t>
            </a:r>
            <a:r>
              <a:rPr sz="1182" dirty="0">
                <a:solidFill>
                  <a:srgbClr val="211D1E"/>
                </a:solidFill>
                <a:latin typeface="Avenir-Roman"/>
                <a:cs typeface="Avenir-Roman"/>
              </a:rPr>
              <a:t>different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presentations.</a:t>
            </a:r>
            <a:endParaRPr sz="1182" dirty="0">
              <a:latin typeface="Avenir-Roman"/>
              <a:cs typeface="Avenir-Roman"/>
            </a:endParaRPr>
          </a:p>
          <a:p>
            <a:pPr marL="197923" marR="3081" indent="-190222">
              <a:lnSpc>
                <a:spcPct val="116300"/>
              </a:lnSpc>
              <a:spcBef>
                <a:spcPts val="652"/>
              </a:spcBef>
              <a:buChar char="•"/>
              <a:tabLst>
                <a:tab pos="197923" algn="l"/>
                <a:tab pos="198308" algn="l"/>
              </a:tabLst>
            </a:pP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Each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presentation takes </a:t>
            </a:r>
            <a:r>
              <a:rPr sz="1182" spc="3" dirty="0">
                <a:solidFill>
                  <a:srgbClr val="211D1E"/>
                </a:solidFill>
                <a:latin typeface="Avenir-Roman"/>
                <a:cs typeface="Avenir-Roman"/>
              </a:rPr>
              <a:t>roughly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1–2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hours to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complete and 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includes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12–13 </a:t>
            </a:r>
            <a:r>
              <a:rPr sz="1182" dirty="0">
                <a:solidFill>
                  <a:srgbClr val="211D1E"/>
                </a:solidFill>
                <a:latin typeface="Avenir-Roman"/>
                <a:cs typeface="Avenir-Roman"/>
              </a:rPr>
              <a:t>different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examples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of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gender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bias in the</a:t>
            </a:r>
            <a:r>
              <a:rPr sz="1182" spc="-3" dirty="0">
                <a:solidFill>
                  <a:srgbClr val="211D1E"/>
                </a:solidFill>
                <a:latin typeface="Avenir-Roman"/>
                <a:cs typeface="Avenir-Roman"/>
              </a:rPr>
              <a:t>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workplace.</a:t>
            </a:r>
            <a:endParaRPr sz="1182" dirty="0">
              <a:latin typeface="Avenir-Roman"/>
              <a:cs typeface="Avenir-Roman"/>
            </a:endParaRPr>
          </a:p>
          <a:p>
            <a:pPr marL="197923" marR="286488" indent="-190222">
              <a:lnSpc>
                <a:spcPct val="116300"/>
              </a:lnSpc>
              <a:spcBef>
                <a:spcPts val="649"/>
              </a:spcBef>
              <a:buChar char="•"/>
              <a:tabLst>
                <a:tab pos="197923" algn="l"/>
                <a:tab pos="198308" algn="l"/>
              </a:tabLst>
            </a:pPr>
            <a:r>
              <a:rPr sz="1182" spc="-36" dirty="0">
                <a:solidFill>
                  <a:srgbClr val="211D1E"/>
                </a:solidFill>
                <a:latin typeface="Avenir-Roman"/>
                <a:cs typeface="Avenir-Roman"/>
              </a:rPr>
              <a:t>You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can </a:t>
            </a:r>
            <a:r>
              <a:rPr sz="1182" spc="3" dirty="0">
                <a:solidFill>
                  <a:srgbClr val="211D1E"/>
                </a:solidFill>
                <a:latin typeface="Avenir-Roman"/>
                <a:cs typeface="Avenir-Roman"/>
              </a:rPr>
              <a:t>repeat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this activity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up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to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4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times without </a:t>
            </a:r>
            <a:r>
              <a:rPr sz="1182" spc="3" dirty="0">
                <a:solidFill>
                  <a:srgbClr val="211D1E"/>
                </a:solidFill>
                <a:latin typeface="Avenir-Roman"/>
                <a:cs typeface="Avenir-Roman"/>
              </a:rPr>
              <a:t>repeating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the 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same</a:t>
            </a:r>
            <a:r>
              <a:rPr sz="1182" dirty="0">
                <a:solidFill>
                  <a:srgbClr val="211D1E"/>
                </a:solidFill>
                <a:latin typeface="Avenir-Roman"/>
                <a:cs typeface="Avenir-Roman"/>
              </a:rPr>
              <a:t>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content.</a:t>
            </a:r>
            <a:endParaRPr sz="1182" dirty="0">
              <a:latin typeface="Avenir-Roman"/>
              <a:cs typeface="Avenir-Roman"/>
            </a:endParaRPr>
          </a:p>
          <a:p>
            <a:pPr marL="197923" marR="522147" indent="-190222">
              <a:lnSpc>
                <a:spcPct val="116300"/>
              </a:lnSpc>
              <a:spcBef>
                <a:spcPts val="649"/>
              </a:spcBef>
              <a:buChar char="•"/>
              <a:tabLst>
                <a:tab pos="197923" algn="l"/>
                <a:tab pos="198308" algn="l"/>
              </a:tabLst>
            </a:pP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This </a:t>
            </a:r>
            <a:r>
              <a:rPr sz="1182" spc="3" dirty="0">
                <a:solidFill>
                  <a:srgbClr val="211D1E"/>
                </a:solidFill>
                <a:latin typeface="Avenir-Roman"/>
                <a:cs typeface="Avenir-Roman"/>
              </a:rPr>
              <a:t>i</a:t>
            </a:r>
            <a:r>
              <a:rPr sz="1182" spc="3" dirty="0">
                <a:solidFill>
                  <a:srgbClr val="231F20"/>
                </a:solidFill>
                <a:latin typeface="Avenir-Roman"/>
                <a:cs typeface="Avenir-Roman"/>
              </a:rPr>
              <a:t>s </a:t>
            </a:r>
            <a:r>
              <a:rPr sz="1092" b="1" spc="27" dirty="0">
                <a:solidFill>
                  <a:srgbClr val="231F20"/>
                </a:solidFill>
                <a:latin typeface="Avenir-Heavy"/>
                <a:cs typeface="Avenir-Heavy"/>
              </a:rPr>
              <a:t>PRESENTATION </a:t>
            </a:r>
            <a:r>
              <a:rPr lang="en-US" sz="1092" b="1" spc="3" dirty="0">
                <a:solidFill>
                  <a:srgbClr val="231F20"/>
                </a:solidFill>
                <a:latin typeface="Avenir-Heavy"/>
                <a:cs typeface="Avenir-Heavy"/>
              </a:rPr>
              <a:t>4</a:t>
            </a:r>
            <a:r>
              <a:rPr sz="1092" b="1" spc="3" dirty="0">
                <a:solidFill>
                  <a:srgbClr val="231F20"/>
                </a:solidFill>
                <a:latin typeface="Avenir-Heavy"/>
                <a:cs typeface="Avenir-Heavy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Avenir-Roman"/>
                <a:cs typeface="Avenir-Roman"/>
              </a:rPr>
              <a:t>of </a:t>
            </a:r>
            <a:r>
              <a:rPr sz="1092" b="1" spc="24" dirty="0">
                <a:solidFill>
                  <a:srgbClr val="231F20"/>
                </a:solidFill>
                <a:latin typeface="Avenir-Heavy"/>
                <a:cs typeface="Avenir-Heavy"/>
              </a:rPr>
              <a:t>4</a:t>
            </a:r>
            <a:r>
              <a:rPr sz="1182" spc="24" dirty="0">
                <a:solidFill>
                  <a:srgbClr val="231F20"/>
                </a:solidFill>
                <a:latin typeface="Avenir-Roman"/>
                <a:cs typeface="Avenir-Roman"/>
              </a:rPr>
              <a:t>. </a:t>
            </a:r>
            <a:r>
              <a:rPr lang="en-US" sz="1182" spc="9" dirty="0">
                <a:solidFill>
                  <a:srgbClr val="231F20"/>
                </a:solidFill>
                <a:latin typeface="Avenir-Roman"/>
                <a:cs typeface="Avenir-Roman"/>
              </a:rPr>
              <a:t>For additional presentations, s</a:t>
            </a:r>
            <a:r>
              <a:rPr sz="1182" spc="9" dirty="0">
                <a:solidFill>
                  <a:srgbClr val="231F20"/>
                </a:solidFill>
                <a:latin typeface="Avenir-Roman"/>
                <a:cs typeface="Avenir-Roman"/>
              </a:rPr>
              <a:t>ee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the </a:t>
            </a:r>
            <a:r>
              <a:rPr lang="en-US" sz="1182" b="1" spc="9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Moderator Guide </a:t>
            </a:r>
            <a:r>
              <a:rPr lang="en-US" sz="1182" b="1" spc="12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&amp; </a:t>
            </a:r>
            <a:r>
              <a:rPr lang="en-US" sz="1182" b="1" spc="9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Speaker</a:t>
            </a:r>
            <a:r>
              <a:rPr lang="en-US" sz="1182" b="1" spc="-58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82" b="1" spc="9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Notes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.</a:t>
            </a:r>
            <a:endParaRPr sz="1182" dirty="0">
              <a:latin typeface="Avenir-Roman"/>
              <a:cs typeface="Avenir-Roman"/>
            </a:endParaRPr>
          </a:p>
        </p:txBody>
      </p:sp>
      <p:sp>
        <p:nvSpPr>
          <p:cNvPr id="16" name="object 44">
            <a:extLst>
              <a:ext uri="{FF2B5EF4-FFF2-40B4-BE49-F238E27FC236}">
                <a16:creationId xmlns:a16="http://schemas.microsoft.com/office/drawing/2014/main" id="{FC558834-EF13-9B4D-BEB4-9DC9D9F9C229}"/>
              </a:ext>
            </a:extLst>
          </p:cNvPr>
          <p:cNvSpPr txBox="1"/>
          <p:nvPr/>
        </p:nvSpPr>
        <p:spPr>
          <a:xfrm>
            <a:off x="1796000" y="3865526"/>
            <a:ext cx="3898156" cy="1063142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18868">
              <a:spcBef>
                <a:spcPts val="69"/>
              </a:spcBef>
            </a:pPr>
            <a:r>
              <a:rPr sz="1152" b="1" spc="6" dirty="0">
                <a:solidFill>
                  <a:srgbClr val="231F20"/>
                </a:solidFill>
                <a:latin typeface="Avenir"/>
                <a:cs typeface="Avenir"/>
              </a:rPr>
              <a:t>TO GET</a:t>
            </a:r>
            <a:r>
              <a:rPr sz="1152" b="1" spc="-3" dirty="0">
                <a:solidFill>
                  <a:srgbClr val="231F20"/>
                </a:solidFill>
                <a:latin typeface="Avenir"/>
                <a:cs typeface="Avenir"/>
              </a:rPr>
              <a:t> </a:t>
            </a:r>
            <a:r>
              <a:rPr sz="1152" b="1" spc="-12" dirty="0">
                <a:solidFill>
                  <a:srgbClr val="231F20"/>
                </a:solidFill>
                <a:latin typeface="Avenir"/>
                <a:cs typeface="Avenir"/>
              </a:rPr>
              <a:t>STARTED:</a:t>
            </a:r>
            <a:endParaRPr sz="1152" dirty="0">
              <a:latin typeface="Avenir"/>
              <a:cs typeface="Avenir"/>
            </a:endParaRPr>
          </a:p>
          <a:p>
            <a:pPr>
              <a:spcBef>
                <a:spcPts val="9"/>
              </a:spcBef>
            </a:pPr>
            <a:endParaRPr sz="1637" dirty="0">
              <a:latin typeface="Times New Roman"/>
              <a:cs typeface="Times New Roman"/>
            </a:endParaRPr>
          </a:p>
          <a:p>
            <a:pPr marL="197923" marR="3081" indent="-190222">
              <a:lnSpc>
                <a:spcPct val="116300"/>
              </a:lnSpc>
              <a:buChar char="•"/>
              <a:tabLst>
                <a:tab pos="197923" algn="l"/>
                <a:tab pos="198308" algn="l"/>
              </a:tabLst>
            </a:pP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Download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our </a:t>
            </a:r>
            <a:r>
              <a:rPr sz="1182" b="1" spc="9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Moderator Guide </a:t>
            </a:r>
            <a:r>
              <a:rPr sz="1182" b="1" spc="12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&amp; </a:t>
            </a:r>
            <a:r>
              <a:rPr sz="1182" b="1" spc="9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Speaker</a:t>
            </a:r>
            <a:r>
              <a:rPr sz="1182" b="1" spc="-58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182" b="1" spc="9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Notes</a:t>
            </a:r>
            <a:r>
              <a:rPr lang="en-US" sz="1182" b="1" spc="9" dirty="0">
                <a:solidFill>
                  <a:srgbClr val="EE2E24"/>
                </a:solidFill>
                <a:latin typeface="Avenir-Heavy"/>
                <a:cs typeface="Avenir-Heavy"/>
              </a:rPr>
              <a:t>*</a:t>
            </a:r>
            <a:r>
              <a:rPr sz="1182" b="1" spc="9" dirty="0">
                <a:solidFill>
                  <a:srgbClr val="DE3A32"/>
                </a:solidFill>
                <a:latin typeface="Avenir-Heavy"/>
                <a:cs typeface="Avenir-Heavy"/>
              </a:rPr>
              <a:t> </a:t>
            </a:r>
            <a:r>
              <a:rPr sz="1182" b="1" spc="9" dirty="0">
                <a:solidFill>
                  <a:srgbClr val="211D1E"/>
                </a:solidFill>
                <a:latin typeface="Avenir-Heavy"/>
                <a:cs typeface="Avenir-Heavy"/>
              </a:rPr>
              <a:t>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to </a:t>
            </a:r>
            <a:r>
              <a:rPr sz="1182" dirty="0">
                <a:solidFill>
                  <a:srgbClr val="211D1E"/>
                </a:solidFill>
                <a:latin typeface="Avenir-Roman"/>
                <a:cs typeface="Avenir-Roman"/>
              </a:rPr>
              <a:t>prepare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for your session, </a:t>
            </a:r>
            <a:r>
              <a:rPr sz="1182" dirty="0">
                <a:solidFill>
                  <a:srgbClr val="211D1E"/>
                </a:solidFill>
                <a:latin typeface="Avenir-Roman"/>
                <a:cs typeface="Avenir-Roman"/>
              </a:rPr>
              <a:t>find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links to necessary  handouts,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and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learn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what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to</a:t>
            </a:r>
            <a:r>
              <a:rPr sz="1182" spc="-18" dirty="0">
                <a:solidFill>
                  <a:srgbClr val="211D1E"/>
                </a:solidFill>
                <a:latin typeface="Avenir-Roman"/>
                <a:cs typeface="Avenir-Roman"/>
              </a:rPr>
              <a:t> say.</a:t>
            </a:r>
            <a:endParaRPr sz="1182" dirty="0">
              <a:latin typeface="Avenir-Roman"/>
              <a:cs typeface="Avenir-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89FAF6-5F57-874B-B791-822DDE68FCD1}"/>
              </a:ext>
            </a:extLst>
          </p:cNvPr>
          <p:cNvSpPr/>
          <p:nvPr/>
        </p:nvSpPr>
        <p:spPr>
          <a:xfrm>
            <a:off x="1967948" y="5164880"/>
            <a:ext cx="3550856" cy="914399"/>
          </a:xfrm>
          <a:prstGeom prst="rect">
            <a:avLst/>
          </a:prstGeom>
          <a:solidFill>
            <a:srgbClr val="F36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1392D6-0725-D249-A4C6-FFE59D5E5C08}"/>
              </a:ext>
            </a:extLst>
          </p:cNvPr>
          <p:cNvSpPr/>
          <p:nvPr/>
        </p:nvSpPr>
        <p:spPr>
          <a:xfrm>
            <a:off x="2044148" y="5303050"/>
            <a:ext cx="3342861" cy="638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82" b="1" spc="9" dirty="0">
                <a:latin typeface="Avenir-Heavy"/>
                <a:cs typeface="Avenir-Heavy"/>
              </a:rPr>
              <a:t>* Use “Slide Show” mode to click on links in this presentation or right click to access the hyperlink when not in “Slide Show” mode.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5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9FE9FC-08F7-4AB5-999D-34E8E7E28C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13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01FCBE-F60B-4133-8DE8-5830E1F6AC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2"/>
            <a:ext cx="12180887" cy="68517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7E516E-34E0-4243-83DC-C5115B6F76F7}"/>
              </a:ext>
            </a:extLst>
          </p:cNvPr>
          <p:cNvSpPr/>
          <p:nvPr/>
        </p:nvSpPr>
        <p:spPr>
          <a:xfrm>
            <a:off x="8963406" y="2431916"/>
            <a:ext cx="3015575" cy="28502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121">
            <a:extLst>
              <a:ext uri="{FF2B5EF4-FFF2-40B4-BE49-F238E27FC236}">
                <a16:creationId xmlns:a16="http://schemas.microsoft.com/office/drawing/2014/main" id="{0BDE876E-FD58-D54A-B1B5-71E5EC431E62}"/>
              </a:ext>
            </a:extLst>
          </p:cNvPr>
          <p:cNvSpPr/>
          <p:nvPr/>
        </p:nvSpPr>
        <p:spPr>
          <a:xfrm>
            <a:off x="9966660" y="3107824"/>
            <a:ext cx="705053" cy="691961"/>
          </a:xfrm>
          <a:custGeom>
            <a:avLst/>
            <a:gdLst/>
            <a:ahLst/>
            <a:cxnLst/>
            <a:rect l="l" t="t" r="r" b="b"/>
            <a:pathLst>
              <a:path w="1162684" h="1141095">
                <a:moveTo>
                  <a:pt x="581071" y="0"/>
                </a:moveTo>
                <a:lnTo>
                  <a:pt x="533413" y="1890"/>
                </a:lnTo>
                <a:lnTo>
                  <a:pt x="486817" y="7466"/>
                </a:lnTo>
                <a:lnTo>
                  <a:pt x="441431" y="16578"/>
                </a:lnTo>
                <a:lnTo>
                  <a:pt x="397405" y="29081"/>
                </a:lnTo>
                <a:lnTo>
                  <a:pt x="354889" y="44827"/>
                </a:lnTo>
                <a:lnTo>
                  <a:pt x="314033" y="63671"/>
                </a:lnTo>
                <a:lnTo>
                  <a:pt x="274985" y="85464"/>
                </a:lnTo>
                <a:lnTo>
                  <a:pt x="237895" y="110061"/>
                </a:lnTo>
                <a:lnTo>
                  <a:pt x="202914" y="137314"/>
                </a:lnTo>
                <a:lnTo>
                  <a:pt x="170189" y="167077"/>
                </a:lnTo>
                <a:lnTo>
                  <a:pt x="139872" y="199202"/>
                </a:lnTo>
                <a:lnTo>
                  <a:pt x="112111" y="233544"/>
                </a:lnTo>
                <a:lnTo>
                  <a:pt x="87056" y="269954"/>
                </a:lnTo>
                <a:lnTo>
                  <a:pt x="64857" y="308287"/>
                </a:lnTo>
                <a:lnTo>
                  <a:pt x="45662" y="348396"/>
                </a:lnTo>
                <a:lnTo>
                  <a:pt x="29622" y="390133"/>
                </a:lnTo>
                <a:lnTo>
                  <a:pt x="16887" y="433352"/>
                </a:lnTo>
                <a:lnTo>
                  <a:pt x="7605" y="477906"/>
                </a:lnTo>
                <a:lnTo>
                  <a:pt x="1926" y="523649"/>
                </a:lnTo>
                <a:lnTo>
                  <a:pt x="0" y="570432"/>
                </a:lnTo>
                <a:lnTo>
                  <a:pt x="1926" y="617216"/>
                </a:lnTo>
                <a:lnTo>
                  <a:pt x="7605" y="662959"/>
                </a:lnTo>
                <a:lnTo>
                  <a:pt x="16887" y="707513"/>
                </a:lnTo>
                <a:lnTo>
                  <a:pt x="29622" y="750732"/>
                </a:lnTo>
                <a:lnTo>
                  <a:pt x="45662" y="792469"/>
                </a:lnTo>
                <a:lnTo>
                  <a:pt x="64857" y="832577"/>
                </a:lnTo>
                <a:lnTo>
                  <a:pt x="87056" y="870910"/>
                </a:lnTo>
                <a:lnTo>
                  <a:pt x="112111" y="907321"/>
                </a:lnTo>
                <a:lnTo>
                  <a:pt x="139872" y="941662"/>
                </a:lnTo>
                <a:lnTo>
                  <a:pt x="170189" y="973788"/>
                </a:lnTo>
                <a:lnTo>
                  <a:pt x="202914" y="1003551"/>
                </a:lnTo>
                <a:lnTo>
                  <a:pt x="237895" y="1030804"/>
                </a:lnTo>
                <a:lnTo>
                  <a:pt x="274985" y="1055400"/>
                </a:lnTo>
                <a:lnTo>
                  <a:pt x="314033" y="1077194"/>
                </a:lnTo>
                <a:lnTo>
                  <a:pt x="354889" y="1096037"/>
                </a:lnTo>
                <a:lnTo>
                  <a:pt x="397405" y="1111784"/>
                </a:lnTo>
                <a:lnTo>
                  <a:pt x="441431" y="1124287"/>
                </a:lnTo>
                <a:lnTo>
                  <a:pt x="486817" y="1133399"/>
                </a:lnTo>
                <a:lnTo>
                  <a:pt x="533413" y="1138974"/>
                </a:lnTo>
                <a:lnTo>
                  <a:pt x="581071" y="1140865"/>
                </a:lnTo>
                <a:lnTo>
                  <a:pt x="628728" y="1138974"/>
                </a:lnTo>
                <a:lnTo>
                  <a:pt x="675325" y="1133399"/>
                </a:lnTo>
                <a:lnTo>
                  <a:pt x="720711" y="1124287"/>
                </a:lnTo>
                <a:lnTo>
                  <a:pt x="764736" y="1111784"/>
                </a:lnTo>
                <a:lnTo>
                  <a:pt x="807252" y="1096037"/>
                </a:lnTo>
                <a:lnTo>
                  <a:pt x="848109" y="1077194"/>
                </a:lnTo>
                <a:lnTo>
                  <a:pt x="887157" y="1055400"/>
                </a:lnTo>
                <a:lnTo>
                  <a:pt x="924246" y="1030804"/>
                </a:lnTo>
                <a:lnTo>
                  <a:pt x="959228" y="1003551"/>
                </a:lnTo>
                <a:lnTo>
                  <a:pt x="991952" y="973788"/>
                </a:lnTo>
                <a:lnTo>
                  <a:pt x="1022270" y="941662"/>
                </a:lnTo>
                <a:lnTo>
                  <a:pt x="1050031" y="907321"/>
                </a:lnTo>
                <a:lnTo>
                  <a:pt x="1075086" y="870910"/>
                </a:lnTo>
                <a:lnTo>
                  <a:pt x="1097285" y="832577"/>
                </a:lnTo>
                <a:lnTo>
                  <a:pt x="1116479" y="792469"/>
                </a:lnTo>
                <a:lnTo>
                  <a:pt x="1132519" y="750732"/>
                </a:lnTo>
                <a:lnTo>
                  <a:pt x="1145255" y="707513"/>
                </a:lnTo>
                <a:lnTo>
                  <a:pt x="1154537" y="662959"/>
                </a:lnTo>
                <a:lnTo>
                  <a:pt x="1160216" y="617216"/>
                </a:lnTo>
                <a:lnTo>
                  <a:pt x="1162142" y="570432"/>
                </a:lnTo>
                <a:lnTo>
                  <a:pt x="1160216" y="523649"/>
                </a:lnTo>
                <a:lnTo>
                  <a:pt x="1154537" y="477906"/>
                </a:lnTo>
                <a:lnTo>
                  <a:pt x="1145255" y="433352"/>
                </a:lnTo>
                <a:lnTo>
                  <a:pt x="1132519" y="390133"/>
                </a:lnTo>
                <a:lnTo>
                  <a:pt x="1116479" y="348396"/>
                </a:lnTo>
                <a:lnTo>
                  <a:pt x="1097285" y="308287"/>
                </a:lnTo>
                <a:lnTo>
                  <a:pt x="1075086" y="269954"/>
                </a:lnTo>
                <a:lnTo>
                  <a:pt x="1050031" y="233544"/>
                </a:lnTo>
                <a:lnTo>
                  <a:pt x="1022270" y="199202"/>
                </a:lnTo>
                <a:lnTo>
                  <a:pt x="991952" y="167077"/>
                </a:lnTo>
                <a:lnTo>
                  <a:pt x="959228" y="137314"/>
                </a:lnTo>
                <a:lnTo>
                  <a:pt x="924246" y="110061"/>
                </a:lnTo>
                <a:lnTo>
                  <a:pt x="887157" y="85464"/>
                </a:lnTo>
                <a:lnTo>
                  <a:pt x="848109" y="63671"/>
                </a:lnTo>
                <a:lnTo>
                  <a:pt x="807252" y="44827"/>
                </a:lnTo>
                <a:lnTo>
                  <a:pt x="764736" y="29081"/>
                </a:lnTo>
                <a:lnTo>
                  <a:pt x="720711" y="16578"/>
                </a:lnTo>
                <a:lnTo>
                  <a:pt x="675325" y="7466"/>
                </a:lnTo>
                <a:lnTo>
                  <a:pt x="628728" y="1890"/>
                </a:lnTo>
                <a:lnTo>
                  <a:pt x="581071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122">
            <a:extLst>
              <a:ext uri="{FF2B5EF4-FFF2-40B4-BE49-F238E27FC236}">
                <a16:creationId xmlns:a16="http://schemas.microsoft.com/office/drawing/2014/main" id="{D921B4D9-2E71-9C49-BEE9-B711791C384B}"/>
              </a:ext>
            </a:extLst>
          </p:cNvPr>
          <p:cNvSpPr/>
          <p:nvPr/>
        </p:nvSpPr>
        <p:spPr>
          <a:xfrm>
            <a:off x="10238615" y="3312024"/>
            <a:ext cx="232579" cy="283793"/>
          </a:xfrm>
          <a:custGeom>
            <a:avLst/>
            <a:gdLst/>
            <a:ahLst/>
            <a:cxnLst/>
            <a:rect l="l" t="t" r="r" b="b"/>
            <a:pathLst>
              <a:path w="383540" h="467995">
                <a:moveTo>
                  <a:pt x="1111" y="1769"/>
                </a:moveTo>
                <a:lnTo>
                  <a:pt x="1581" y="467378"/>
                </a:lnTo>
                <a:lnTo>
                  <a:pt x="382951" y="235479"/>
                </a:lnTo>
                <a:lnTo>
                  <a:pt x="1111" y="1769"/>
                </a:lnTo>
                <a:close/>
              </a:path>
              <a:path w="383540" h="467995">
                <a:moveTo>
                  <a:pt x="1109" y="0"/>
                </a:moveTo>
                <a:lnTo>
                  <a:pt x="0" y="1088"/>
                </a:lnTo>
                <a:lnTo>
                  <a:pt x="1111" y="1769"/>
                </a:lnTo>
                <a:lnTo>
                  <a:pt x="11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123">
            <a:hlinkClick r:id="rId3"/>
            <a:extLst>
              <a:ext uri="{FF2B5EF4-FFF2-40B4-BE49-F238E27FC236}">
                <a16:creationId xmlns:a16="http://schemas.microsoft.com/office/drawing/2014/main" id="{E1A00A04-868F-5541-8182-05B78851E9DF}"/>
              </a:ext>
            </a:extLst>
          </p:cNvPr>
          <p:cNvSpPr txBox="1"/>
          <p:nvPr/>
        </p:nvSpPr>
        <p:spPr>
          <a:xfrm>
            <a:off x="9244693" y="3902633"/>
            <a:ext cx="2147890" cy="58562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lnSpc>
                <a:spcPct val="101000"/>
              </a:lnSpc>
              <a:spcBef>
                <a:spcPts val="58"/>
              </a:spcBef>
            </a:pPr>
            <a:r>
              <a:rPr sz="1243" spc="-12" dirty="0">
                <a:solidFill>
                  <a:srgbClr val="EE2E24"/>
                </a:solidFill>
                <a:latin typeface="Avenir-Book"/>
                <a:cs typeface="Avenir-Book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</a:t>
            </a:r>
            <a:r>
              <a:rPr sz="1243" spc="-3" dirty="0">
                <a:solidFill>
                  <a:srgbClr val="EE2E24"/>
                </a:solidFill>
                <a:latin typeface="Avenir-Book"/>
                <a:cs typeface="Avenir-Book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</a:t>
            </a:r>
            <a:r>
              <a:rPr sz="1243" spc="-6" dirty="0">
                <a:solidFill>
                  <a:srgbClr val="EE2E24"/>
                </a:solidFill>
                <a:latin typeface="Avenir-Book"/>
                <a:cs typeface="Avenir-Book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video:  </a:t>
            </a:r>
            <a:r>
              <a:rPr sz="1243" spc="-6" dirty="0">
                <a:solidFill>
                  <a:srgbClr val="EE2E24"/>
                </a:solidFill>
                <a:latin typeface="Avenir"/>
                <a:cs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“Introduction </a:t>
            </a:r>
            <a:r>
              <a:rPr sz="1243" dirty="0">
                <a:solidFill>
                  <a:srgbClr val="EE2E24"/>
                </a:solidFill>
                <a:latin typeface="Avenir"/>
                <a:cs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the</a:t>
            </a:r>
            <a:r>
              <a:rPr sz="1243" spc="-52" dirty="0">
                <a:solidFill>
                  <a:srgbClr val="EE2E24"/>
                </a:solidFill>
                <a:latin typeface="Avenir"/>
                <a:cs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43" spc="-3" dirty="0">
                <a:solidFill>
                  <a:srgbClr val="EE2E24"/>
                </a:solidFill>
                <a:latin typeface="Avenir"/>
                <a:cs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  Biases </a:t>
            </a:r>
            <a:r>
              <a:rPr sz="1243" spc="-12" dirty="0">
                <a:solidFill>
                  <a:srgbClr val="EE2E24"/>
                </a:solidFill>
                <a:latin typeface="Avenir"/>
                <a:cs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Women</a:t>
            </a:r>
            <a:r>
              <a:rPr sz="1243" spc="-42" dirty="0">
                <a:solidFill>
                  <a:srgbClr val="EE2E24"/>
                </a:solidFill>
                <a:latin typeface="Avenir"/>
                <a:cs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43" spc="-3" dirty="0">
                <a:solidFill>
                  <a:srgbClr val="EE2E24"/>
                </a:solidFill>
                <a:latin typeface="Avenir"/>
                <a:cs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Experience”</a:t>
            </a:r>
            <a:endParaRPr sz="1243" dirty="0">
              <a:solidFill>
                <a:srgbClr val="EE2E24"/>
              </a:solidFill>
              <a:latin typeface="Avenir"/>
              <a:cs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2890743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95DA0C-7266-4550-9B08-B80809C38B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A40FAE-8EF0-4D50-85D3-ABAE5118EC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54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93463D-15D9-4424-9B09-69F9A2272A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3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F95F7D-F480-4DD6-B085-75F9D230AB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32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3F3D32B4-F642-406C-B037-A39133A67F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" y="0"/>
            <a:ext cx="1218088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54FBDD-9E43-834E-9506-2A9C24D792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25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617D90-9727-47D5-BF99-9D8FEA99D2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45797-63AB-42D5-80B5-3564E81F19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07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998BEDB4-BC87-483A-B78B-7E554330E9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" y="0"/>
            <a:ext cx="1218088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5C2951-5310-B54D-A2E7-F495F7E8C4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6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06141B-38C8-4A4B-ADE1-B6AEC0A742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36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FD703CCA-1EA6-4D41-8A57-27E20E91EC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" y="0"/>
            <a:ext cx="1218088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5EC3AE-4EE0-1146-A852-DD584826B4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0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C5CB20-8E25-42BB-B3D0-A171AD7A30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54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A7446E-700C-42B2-B5AB-7E62CA08A4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64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5D1AEC-6DFC-41E0-A6DD-FA153D9A8A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00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1310A2-13B4-4349-9F07-0D3F84EDAA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01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B361DD-8F6F-46A6-BBF3-D8EFE9C949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02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A6C267-CCBC-4244-8B24-5761F008B5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1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8C8678-B84C-4080-B9B5-5F89F31758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71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EEA1D1-85DE-43D5-A855-9C492AD204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10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31267A-F2E9-4145-A08A-08E39E8775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1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0A98D0-C0B8-4BFF-AC34-2BFB2767A9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81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746AFE-8B0E-42F4-84F9-6CC462252A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36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9B9EC7-655F-40D9-8D61-716B989FBC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29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5A1AD7-6CAE-45FD-AC89-69DFC191ED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70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70E393-75AF-4E7C-BEAD-61AE9FA74B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12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4410CE-FF51-4752-A84A-C0536F0C6C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75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28413D-4E74-4D45-B3B3-B73176E32F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050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DAD1B4-F4B3-4FB1-8A2A-FB6C0918DE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739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1C4034-7F46-4ED8-99B7-399784C100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02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25EC3C-CA83-4B8C-803C-39A0779394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671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B62B66-D4AF-43BA-B889-7AC9940041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52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EAC3D2-8611-4B00-A2CA-2D1EC1648D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85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4E94BA-AB92-42F4-A4FA-49893EBF69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318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68918A-A7CC-4DF0-BDA9-2CFAB75099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979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16AE3F-DE5A-4631-8333-76013175CE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132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F6327D-FABE-48F4-B9BA-BAFB62D9FC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449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F50A5B-AA40-436A-A760-D0A899D943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806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9CDC5B-3768-453C-B259-9C746DA869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913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58F41B-70B3-4870-A6A6-FA3871152B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895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B9D1C6-2629-4AB4-BE8E-FD48690243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825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89E92C-3DF1-48C4-AAC1-C53F072930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701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64889B-214D-4670-93E3-DB54E5A73D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3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EB57B9-F68E-4BEE-8B32-F73116F807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603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FA3EAD-7F0A-4CE9-9EBC-B8E46C65F1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229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CDF906-EBB8-4F69-96CB-DD161508C8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431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637D6B-3B70-4479-A218-65FEE1F1D5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605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26DE69-6FFF-4099-BECD-C33B03B017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058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F7BB57-4A7E-49B7-9B0A-60FC6D3291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214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4B048E-46CC-4CCB-977C-8408963B9D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106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463F50-45AF-4B97-8790-00468CA018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590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C2A214-5044-4129-94C7-DCC2BCB8F5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372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E45420-FE14-4EAE-A453-A55BBD565D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791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52AC99-2465-48D9-ABB9-F5B7E9A1D7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8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E9A2CF-4578-4EEC-9B6A-D4DB681163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438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88F778-825C-40EA-9BBB-F5D64AA670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953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F9F1F3-D979-406B-89B4-2B3D3F9376A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66"/>
          <a:stretch/>
        </p:blipFill>
        <p:spPr>
          <a:xfrm>
            <a:off x="4763" y="3126"/>
            <a:ext cx="12180887" cy="5415181"/>
          </a:xfrm>
          <a:prstGeom prst="rect">
            <a:avLst/>
          </a:prstGeom>
        </p:spPr>
      </p:pic>
      <p:sp>
        <p:nvSpPr>
          <p:cNvPr id="6" name="object 36">
            <a:extLst>
              <a:ext uri="{FF2B5EF4-FFF2-40B4-BE49-F238E27FC236}">
                <a16:creationId xmlns:a16="http://schemas.microsoft.com/office/drawing/2014/main" id="{D7B434D5-1717-1746-92B0-CF8BE8202A93}"/>
              </a:ext>
            </a:extLst>
          </p:cNvPr>
          <p:cNvSpPr txBox="1"/>
          <p:nvPr/>
        </p:nvSpPr>
        <p:spPr>
          <a:xfrm>
            <a:off x="4986792" y="5566439"/>
            <a:ext cx="2218742" cy="882552"/>
          </a:xfrm>
          <a:prstGeom prst="rect">
            <a:avLst/>
          </a:prstGeom>
        </p:spPr>
        <p:txBody>
          <a:bodyPr vert="horz" wrap="square" lIns="0" tIns="42357" rIns="0" bIns="0" rtlCol="0">
            <a:spAutoFit/>
          </a:bodyPr>
          <a:lstStyle/>
          <a:p>
            <a:pPr algn="ctr">
              <a:spcBef>
                <a:spcPts val="334"/>
              </a:spcBef>
            </a:pPr>
            <a:r>
              <a:rPr sz="2001" b="1" spc="76" dirty="0">
                <a:solidFill>
                  <a:srgbClr val="231F20"/>
                </a:solidFill>
                <a:latin typeface="Avenir-Heavy"/>
                <a:cs typeface="Avenir-Heavy"/>
              </a:rPr>
              <a:t>LEARN </a:t>
            </a:r>
            <a:r>
              <a:rPr sz="2001" b="1" spc="69" dirty="0">
                <a:solidFill>
                  <a:srgbClr val="231F20"/>
                </a:solidFill>
                <a:latin typeface="Avenir-Heavy"/>
                <a:cs typeface="Avenir-Heavy"/>
              </a:rPr>
              <a:t>MORE</a:t>
            </a:r>
            <a:r>
              <a:rPr sz="2001" b="1" spc="276" dirty="0">
                <a:solidFill>
                  <a:srgbClr val="231F20"/>
                </a:solidFill>
                <a:latin typeface="Avenir-Heavy"/>
                <a:cs typeface="Avenir-Heavy"/>
              </a:rPr>
              <a:t> </a:t>
            </a:r>
            <a:r>
              <a:rPr sz="2001" b="1" spc="-45" dirty="0">
                <a:solidFill>
                  <a:srgbClr val="231F20"/>
                </a:solidFill>
                <a:latin typeface="Avenir-Heavy"/>
                <a:cs typeface="Avenir-Heavy"/>
              </a:rPr>
              <a:t>AT</a:t>
            </a:r>
            <a:endParaRPr sz="2001" dirty="0">
              <a:latin typeface="Avenir-Heavy"/>
              <a:cs typeface="Avenir-Heavy"/>
            </a:endParaRPr>
          </a:p>
          <a:p>
            <a:pPr algn="ctr">
              <a:spcBef>
                <a:spcPts val="440"/>
              </a:spcBef>
            </a:pPr>
            <a:r>
              <a:rPr sz="3123" spc="-33" dirty="0">
                <a:solidFill>
                  <a:srgbClr val="EE2E24"/>
                </a:solidFill>
                <a:latin typeface="Avenir"/>
                <a:cs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leanin.org</a:t>
            </a:r>
            <a:endParaRPr sz="3123" dirty="0">
              <a:solidFill>
                <a:srgbClr val="EE2E24"/>
              </a:solidFill>
              <a:latin typeface="Avenir"/>
              <a:cs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86656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57976E-5F69-422E-AE7D-81596F39A8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83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52D99B-2901-4782-B2FB-D9F4EF52CA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0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47DA6B-996C-4461-B098-1AC1E41561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66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156</Words>
  <Application>Microsoft Macintosh PowerPoint</Application>
  <PresentationFormat>Widescreen</PresentationFormat>
  <Paragraphs>15</Paragraphs>
  <Slides>61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Avenir</vt:lpstr>
      <vt:lpstr>Avenir-Book</vt:lpstr>
      <vt:lpstr>Avenir-Heavy</vt:lpstr>
      <vt:lpstr>Avenir-Roman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Jenna Bott</cp:lastModifiedBy>
  <cp:revision>20</cp:revision>
  <dcterms:created xsi:type="dcterms:W3CDTF">2019-04-18T20:44:05Z</dcterms:created>
  <dcterms:modified xsi:type="dcterms:W3CDTF">2019-05-13T18:01:55Z</dcterms:modified>
</cp:coreProperties>
</file>