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2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19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8" r:id="rId5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9"/>
    <p:restoredTop sz="94672"/>
  </p:normalViewPr>
  <p:slideViewPr>
    <p:cSldViewPr snapToGrid="0" showGuides="1">
      <p:cViewPr varScale="1">
        <p:scale>
          <a:sx n="130" d="100"/>
          <a:sy n="130" d="100"/>
        </p:scale>
        <p:origin x="4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A8C50-D2B6-ED41-9CFC-1151B3194176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8A741-37DB-BC40-A464-58FCCE9E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4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531A7-C131-7C41-9E2E-522D55DC4A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9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413E9-DA25-8C4C-A50D-C7A315F2FD4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3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814F4-67C2-47F9-B171-0FE11AC3D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1419C-1D2E-4952-A782-14F09FB20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7A98A-7337-4DF2-BAC2-E18E748D7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EF49-2884-4095-A1B3-2A86D2F97D68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2BECE-687E-4B69-B920-E6B524C82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9670C-E883-47E1-B4C0-D2AC497B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48C-F879-4AC3-BA80-6AE4FF75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5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B871-C58B-4C1F-A6E3-712F84B5A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C53CB-B93E-46BF-807B-4E8ED3828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6A6F5-9FD0-4EE4-B502-7F682BBCF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EF49-2884-4095-A1B3-2A86D2F97D68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48635-0448-49D1-BA71-9B10C631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E764A-E22D-4326-877D-F8B9F9FB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48C-F879-4AC3-BA80-6AE4FF75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7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E24FDC-A2E2-4FD8-884C-34ABFDC2F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94452-E404-4B6B-9F32-1F343905E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CE5C2-4209-457A-BD88-0BC94990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EF49-2884-4095-A1B3-2A86D2F97D68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6321D-1F96-4F63-86F4-D638FC81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5ED68-E25E-4D27-AB9C-22CB8735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48C-F879-4AC3-BA80-6AE4FF75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371E-0F61-48C7-9C61-D3373C32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795DB-1559-4F20-A9D7-7895C7D49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532CA-61AB-4FB3-A552-E31173D27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EF49-2884-4095-A1B3-2A86D2F97D68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9C02F-AB94-4AC4-BC31-97120AE7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E0CD-2127-4EA4-9352-684F7BCF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48C-F879-4AC3-BA80-6AE4FF75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8E89-9161-480D-9DFA-589B1380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30DD4-B3DC-403F-8F37-D7FD09BE8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A3823-B01A-4430-9B5E-F3E6223B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EF49-2884-4095-A1B3-2A86D2F97D68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2F993-C405-496D-B65E-CF51608A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E23A6-53AE-4489-A29F-A0CBB4EF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48C-F879-4AC3-BA80-6AE4FF75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0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4352-58C4-44D3-AA83-4A6A818D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F398C-574A-4934-A4CB-AA4E6614D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4409D-6E6F-40F9-A290-1F02BBE08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27C05-8758-4A98-BEB9-68531DBF4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EF49-2884-4095-A1B3-2A86D2F97D68}" type="datetimeFigureOut">
              <a:rPr lang="en-US" smtClean="0"/>
              <a:t>5/13/19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5BADF-4789-4D7E-8051-D7D11977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29533-EFF6-4C0C-9276-3CFB119C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48C-F879-4AC3-BA80-6AE4FF75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4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948D-8EB9-4A7F-AAF8-7029D64F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77C50-80B2-45C5-B098-9D6E72235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56C6E-0C19-4046-98F7-34591653E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B530D-0186-4823-A36D-E1FD55DDB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BE00B2-2838-43A1-AFD0-3B0CEC13D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BC16E-2A85-4980-B52A-9C6F50EB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EF49-2884-4095-A1B3-2A86D2F97D68}" type="datetimeFigureOut">
              <a:rPr lang="en-US" smtClean="0"/>
              <a:t>5/13/19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421980-E053-4C4E-B89A-1A571C2F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1DDC25-10F8-4171-A45D-2A076359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48C-F879-4AC3-BA80-6AE4FF75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7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61257-659B-4AFA-A283-BF6909B2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B523-ED1A-4AE5-833A-ADC91B52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EF49-2884-4095-A1B3-2A86D2F97D68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E9C66-598F-42C5-883A-2D90B81D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EF043-E808-4399-9127-C027AB24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48C-F879-4AC3-BA80-6AE4FF75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9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0A0DF4-D5F1-4CD6-A64A-642D1082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EF49-2884-4095-A1B3-2A86D2F97D68}" type="datetimeFigureOut">
              <a:rPr lang="en-US" smtClean="0"/>
              <a:t>5/13/19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1E726-316F-4B49-9879-A85AC2A0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27C11-2A76-4C38-8232-9646146F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48C-F879-4AC3-BA80-6AE4FF75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C3652-D619-4351-983E-F58602B2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989E0-D893-462D-A0B2-D3164180F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674F3-7605-48E2-98EE-B34594EC7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30839-2F91-4591-B66C-F1D2409E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EF49-2884-4095-A1B3-2A86D2F97D68}" type="datetimeFigureOut">
              <a:rPr lang="en-US" smtClean="0"/>
              <a:t>5/13/19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E5AB4-DAEE-4473-8BA8-19EBD45E3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AB308-D8FD-4581-BA47-8432F462E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48C-F879-4AC3-BA80-6AE4FF75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1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57BF4-6025-428A-858B-081766641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79D4AC-6428-495A-B701-0CAA2475B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59EDC-BB07-42CB-A1C3-E964BAA69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785EC-8274-4A5B-BA6C-99CF0AE18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EF49-2884-4095-A1B3-2A86D2F97D68}" type="datetimeFigureOut">
              <a:rPr lang="en-US" smtClean="0"/>
              <a:t>5/13/19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E5578-B0B8-4B55-BF84-57CF7DA2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B5CF9-468B-495A-922C-82E02E1D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48C-F879-4AC3-BA80-6AE4FF75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6DF0E-A3C8-403B-BAB3-44F83623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F77C3-BCE8-457B-AD49-3D76727CD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D1977-6BA8-4903-8C88-62BA96AD6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EF49-2884-4095-A1B3-2A86D2F97D68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8FD52-2C18-44C2-84E9-883CA3D33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3FE8F-0B39-4408-8C42-8A4770B77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E48C-F879-4AC3-BA80-6AE4FF753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59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eanin.org/50waysguid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nin.org/education/50-waysa-to-fight-bias-overview?ref=set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anin.org/education/50-ways-to-fight-bias-overview?ref=set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anin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A26E68-4508-4F8C-85AC-A89B05F241F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3126"/>
            <a:ext cx="12180887" cy="3425874"/>
          </a:xfrm>
          <a:prstGeom prst="rect">
            <a:avLst/>
          </a:prstGeom>
        </p:spPr>
      </p:pic>
      <p:sp>
        <p:nvSpPr>
          <p:cNvPr id="14" name="object 42">
            <a:extLst>
              <a:ext uri="{FF2B5EF4-FFF2-40B4-BE49-F238E27FC236}">
                <a16:creationId xmlns:a16="http://schemas.microsoft.com/office/drawing/2014/main" id="{AFD025B8-60BF-5D4E-BEAC-E8CC0131BBA7}"/>
              </a:ext>
            </a:extLst>
          </p:cNvPr>
          <p:cNvSpPr/>
          <p:nvPr/>
        </p:nvSpPr>
        <p:spPr>
          <a:xfrm>
            <a:off x="6096000" y="3733538"/>
            <a:ext cx="0" cy="2679664"/>
          </a:xfrm>
          <a:custGeom>
            <a:avLst/>
            <a:gdLst/>
            <a:ahLst/>
            <a:cxnLst/>
            <a:rect l="l" t="t" r="r" b="b"/>
            <a:pathLst>
              <a:path h="4418965">
                <a:moveTo>
                  <a:pt x="0" y="0"/>
                </a:moveTo>
                <a:lnTo>
                  <a:pt x="0" y="4418713"/>
                </a:lnTo>
              </a:path>
            </a:pathLst>
          </a:custGeom>
          <a:ln w="725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43">
            <a:extLst>
              <a:ext uri="{FF2B5EF4-FFF2-40B4-BE49-F238E27FC236}">
                <a16:creationId xmlns:a16="http://schemas.microsoft.com/office/drawing/2014/main" id="{024E7F6F-EA53-0E4C-945F-00452A4CCB61}"/>
              </a:ext>
            </a:extLst>
          </p:cNvPr>
          <p:cNvSpPr txBox="1"/>
          <p:nvPr/>
        </p:nvSpPr>
        <p:spPr>
          <a:xfrm>
            <a:off x="6497845" y="3865526"/>
            <a:ext cx="4785582" cy="236189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sz="1152" b="1" spc="6" dirty="0">
                <a:solidFill>
                  <a:srgbClr val="231F20"/>
                </a:solidFill>
                <a:latin typeface="Avenir"/>
                <a:cs typeface="Avenir"/>
              </a:rPr>
              <a:t>ABOUT THE 50 </a:t>
            </a:r>
            <a:r>
              <a:rPr sz="1152" b="1" spc="-24" dirty="0">
                <a:solidFill>
                  <a:srgbClr val="231F20"/>
                </a:solidFill>
                <a:latin typeface="Avenir"/>
                <a:cs typeface="Avenir"/>
              </a:rPr>
              <a:t>WAYS</a:t>
            </a:r>
            <a:r>
              <a:rPr sz="1152" b="1" spc="-9" dirty="0">
                <a:solidFill>
                  <a:srgbClr val="231F20"/>
                </a:solidFill>
                <a:latin typeface="Avenir"/>
                <a:cs typeface="Avenir"/>
              </a:rPr>
              <a:t> </a:t>
            </a:r>
            <a:r>
              <a:rPr sz="1152" b="1" spc="-12" dirty="0">
                <a:solidFill>
                  <a:srgbClr val="231F20"/>
                </a:solidFill>
                <a:latin typeface="Avenir"/>
                <a:cs typeface="Avenir"/>
              </a:rPr>
              <a:t>PRESENTATION:</a:t>
            </a:r>
            <a:endParaRPr sz="1152" dirty="0">
              <a:latin typeface="Avenir"/>
              <a:cs typeface="Avenir"/>
            </a:endParaRPr>
          </a:p>
          <a:p>
            <a:pPr>
              <a:spcBef>
                <a:spcPts val="9"/>
              </a:spcBef>
            </a:pPr>
            <a:endParaRPr sz="1637" dirty="0">
              <a:latin typeface="Times New Roman"/>
              <a:cs typeface="Times New Roman"/>
            </a:endParaRPr>
          </a:p>
          <a:p>
            <a:pPr marL="197923" marR="1157887" indent="-190222">
              <a:lnSpc>
                <a:spcPct val="116300"/>
              </a:lnSpc>
              <a:buChar char="•"/>
              <a:tabLst>
                <a:tab pos="197923" algn="l"/>
                <a:tab pos="198308" algn="l"/>
              </a:tabLst>
            </a:pP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The 50 </a:t>
            </a:r>
            <a:r>
              <a:rPr sz="1182" spc="-3" dirty="0">
                <a:solidFill>
                  <a:srgbClr val="211D1E"/>
                </a:solidFill>
                <a:latin typeface="Avenir-Roman"/>
                <a:cs typeface="Avenir-Roman"/>
              </a:rPr>
              <a:t>Ways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to Fight Bias activity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is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divided into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4  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different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presentations.</a:t>
            </a:r>
            <a:endParaRPr sz="1182" dirty="0">
              <a:latin typeface="Avenir-Roman"/>
              <a:cs typeface="Avenir-Roman"/>
            </a:endParaRPr>
          </a:p>
          <a:p>
            <a:pPr marL="197923" marR="3081" indent="-190222">
              <a:lnSpc>
                <a:spcPct val="116300"/>
              </a:lnSpc>
              <a:spcBef>
                <a:spcPts val="652"/>
              </a:spcBef>
              <a:buChar char="•"/>
              <a:tabLst>
                <a:tab pos="197923" algn="l"/>
                <a:tab pos="198308" algn="l"/>
              </a:tabLst>
            </a:pP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Each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presentation takes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roughly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1–2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hours to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complete and 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includes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12–13 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different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examples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of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gender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bias in the</a:t>
            </a:r>
            <a:r>
              <a:rPr sz="1182" spc="-3" dirty="0">
                <a:solidFill>
                  <a:srgbClr val="211D1E"/>
                </a:solidFill>
                <a:latin typeface="Avenir-Roman"/>
                <a:cs typeface="Avenir-Roman"/>
              </a:rPr>
              <a:t>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workplace.</a:t>
            </a:r>
            <a:endParaRPr sz="1182" dirty="0">
              <a:latin typeface="Avenir-Roman"/>
              <a:cs typeface="Avenir-Roman"/>
            </a:endParaRPr>
          </a:p>
          <a:p>
            <a:pPr marL="197923" marR="286488" indent="-190222">
              <a:lnSpc>
                <a:spcPct val="116300"/>
              </a:lnSpc>
              <a:spcBef>
                <a:spcPts val="649"/>
              </a:spcBef>
              <a:buChar char="•"/>
              <a:tabLst>
                <a:tab pos="197923" algn="l"/>
                <a:tab pos="198308" algn="l"/>
              </a:tabLst>
            </a:pPr>
            <a:r>
              <a:rPr sz="1182" spc="-36" dirty="0">
                <a:solidFill>
                  <a:srgbClr val="211D1E"/>
                </a:solidFill>
                <a:latin typeface="Avenir-Roman"/>
                <a:cs typeface="Avenir-Roman"/>
              </a:rPr>
              <a:t>You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can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repeat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this activity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up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to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4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times without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repeating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the 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same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content.</a:t>
            </a:r>
            <a:endParaRPr sz="1182" dirty="0">
              <a:latin typeface="Avenir-Roman"/>
              <a:cs typeface="Avenir-Roman"/>
            </a:endParaRPr>
          </a:p>
          <a:p>
            <a:pPr marL="197923" marR="522147" indent="-190222">
              <a:lnSpc>
                <a:spcPct val="116300"/>
              </a:lnSpc>
              <a:spcBef>
                <a:spcPts val="649"/>
              </a:spcBef>
              <a:buChar char="•"/>
              <a:tabLst>
                <a:tab pos="197923" algn="l"/>
                <a:tab pos="198308" algn="l"/>
              </a:tabLst>
            </a:pP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This </a:t>
            </a:r>
            <a:r>
              <a:rPr sz="1182" spc="3" dirty="0">
                <a:solidFill>
                  <a:srgbClr val="211D1E"/>
                </a:solidFill>
                <a:latin typeface="Avenir-Roman"/>
                <a:cs typeface="Avenir-Roman"/>
              </a:rPr>
              <a:t>i</a:t>
            </a:r>
            <a:r>
              <a:rPr sz="1182" spc="3" dirty="0">
                <a:solidFill>
                  <a:srgbClr val="231F20"/>
                </a:solidFill>
                <a:latin typeface="Avenir-Roman"/>
                <a:cs typeface="Avenir-Roman"/>
              </a:rPr>
              <a:t>s </a:t>
            </a:r>
            <a:r>
              <a:rPr sz="1092" b="1" spc="27" dirty="0">
                <a:solidFill>
                  <a:srgbClr val="231F20"/>
                </a:solidFill>
                <a:latin typeface="Avenir-Heavy"/>
                <a:cs typeface="Avenir-Heavy"/>
              </a:rPr>
              <a:t>PRESENTATION </a:t>
            </a:r>
            <a:r>
              <a:rPr lang="en-US" sz="1092" b="1" spc="3" dirty="0">
                <a:solidFill>
                  <a:srgbClr val="231F20"/>
                </a:solidFill>
                <a:latin typeface="Avenir-Heavy"/>
                <a:cs typeface="Avenir-Heavy"/>
              </a:rPr>
              <a:t>3</a:t>
            </a:r>
            <a:r>
              <a:rPr sz="1092" b="1" spc="3" dirty="0">
                <a:solidFill>
                  <a:srgbClr val="231F20"/>
                </a:solidFill>
                <a:latin typeface="Avenir-Heavy"/>
                <a:cs typeface="Avenir-Heavy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Avenir-Roman"/>
                <a:cs typeface="Avenir-Roman"/>
              </a:rPr>
              <a:t>of </a:t>
            </a:r>
            <a:r>
              <a:rPr sz="1092" b="1" spc="24" dirty="0">
                <a:solidFill>
                  <a:srgbClr val="231F20"/>
                </a:solidFill>
                <a:latin typeface="Avenir-Heavy"/>
                <a:cs typeface="Avenir-Heavy"/>
              </a:rPr>
              <a:t>4</a:t>
            </a:r>
            <a:r>
              <a:rPr sz="1182" spc="24" dirty="0">
                <a:solidFill>
                  <a:srgbClr val="231F20"/>
                </a:solidFill>
                <a:latin typeface="Avenir-Roman"/>
                <a:cs typeface="Avenir-Roman"/>
              </a:rPr>
              <a:t>. </a:t>
            </a:r>
            <a:r>
              <a:rPr lang="en-US" sz="1182" spc="9" dirty="0">
                <a:solidFill>
                  <a:srgbClr val="231F20"/>
                </a:solidFill>
                <a:latin typeface="Avenir-Roman"/>
                <a:cs typeface="Avenir-Roman"/>
              </a:rPr>
              <a:t>For additional presentations, s</a:t>
            </a:r>
            <a:r>
              <a:rPr sz="1182" spc="9" dirty="0">
                <a:solidFill>
                  <a:srgbClr val="231F20"/>
                </a:solidFill>
                <a:latin typeface="Avenir-Roman"/>
                <a:cs typeface="Avenir-Roman"/>
              </a:rPr>
              <a:t>ee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the </a:t>
            </a:r>
            <a:r>
              <a:rPr lang="en-US"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Moderator Guide </a:t>
            </a:r>
            <a:r>
              <a:rPr lang="en-US" sz="1182" b="1" spc="12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 </a:t>
            </a:r>
            <a:r>
              <a:rPr lang="en-US"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</a:t>
            </a:r>
            <a:r>
              <a:rPr lang="en-US" sz="1182" b="1" spc="-58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Notes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.</a:t>
            </a:r>
            <a:endParaRPr sz="1182" dirty="0">
              <a:latin typeface="Avenir-Roman"/>
              <a:cs typeface="Avenir-Roman"/>
            </a:endParaRPr>
          </a:p>
        </p:txBody>
      </p:sp>
      <p:sp>
        <p:nvSpPr>
          <p:cNvPr id="16" name="object 44">
            <a:extLst>
              <a:ext uri="{FF2B5EF4-FFF2-40B4-BE49-F238E27FC236}">
                <a16:creationId xmlns:a16="http://schemas.microsoft.com/office/drawing/2014/main" id="{FC558834-EF13-9B4D-BEB4-9DC9D9F9C229}"/>
              </a:ext>
            </a:extLst>
          </p:cNvPr>
          <p:cNvSpPr txBox="1"/>
          <p:nvPr/>
        </p:nvSpPr>
        <p:spPr>
          <a:xfrm>
            <a:off x="1796000" y="3865526"/>
            <a:ext cx="3898156" cy="1063142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18868">
              <a:spcBef>
                <a:spcPts val="69"/>
              </a:spcBef>
            </a:pPr>
            <a:r>
              <a:rPr sz="1152" b="1" spc="6" dirty="0">
                <a:solidFill>
                  <a:srgbClr val="231F20"/>
                </a:solidFill>
                <a:latin typeface="Avenir"/>
                <a:cs typeface="Avenir"/>
              </a:rPr>
              <a:t>TO GET</a:t>
            </a:r>
            <a:r>
              <a:rPr sz="1152" b="1" spc="-3" dirty="0">
                <a:solidFill>
                  <a:srgbClr val="231F20"/>
                </a:solidFill>
                <a:latin typeface="Avenir"/>
                <a:cs typeface="Avenir"/>
              </a:rPr>
              <a:t> </a:t>
            </a:r>
            <a:r>
              <a:rPr sz="1152" b="1" spc="-12" dirty="0">
                <a:solidFill>
                  <a:srgbClr val="231F20"/>
                </a:solidFill>
                <a:latin typeface="Avenir"/>
                <a:cs typeface="Avenir"/>
              </a:rPr>
              <a:t>STARTED:</a:t>
            </a:r>
            <a:endParaRPr sz="1152" dirty="0">
              <a:latin typeface="Avenir"/>
              <a:cs typeface="Avenir"/>
            </a:endParaRPr>
          </a:p>
          <a:p>
            <a:pPr>
              <a:spcBef>
                <a:spcPts val="9"/>
              </a:spcBef>
            </a:pPr>
            <a:endParaRPr sz="1637" dirty="0">
              <a:latin typeface="Times New Roman"/>
              <a:cs typeface="Times New Roman"/>
            </a:endParaRPr>
          </a:p>
          <a:p>
            <a:pPr marL="197923" marR="3081" indent="-190222">
              <a:lnSpc>
                <a:spcPct val="116300"/>
              </a:lnSpc>
              <a:buChar char="•"/>
              <a:tabLst>
                <a:tab pos="197923" algn="l"/>
                <a:tab pos="198308" algn="l"/>
              </a:tabLst>
            </a:pP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Download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our </a:t>
            </a:r>
            <a:r>
              <a:rPr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Moderator Guide </a:t>
            </a:r>
            <a:r>
              <a:rPr sz="1182" b="1" spc="12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 </a:t>
            </a:r>
            <a:r>
              <a:rPr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</a:t>
            </a:r>
            <a:r>
              <a:rPr sz="1182" b="1" spc="-58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182" b="1" spc="9" dirty="0">
                <a:solidFill>
                  <a:srgbClr val="EE2E24"/>
                </a:solidFill>
                <a:latin typeface="Avenir-Heavy"/>
                <a:cs typeface="Avenir-Heav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Notes</a:t>
            </a:r>
            <a:r>
              <a:rPr lang="en-US" sz="1182" b="1" spc="9" dirty="0">
                <a:solidFill>
                  <a:srgbClr val="EE2E24"/>
                </a:solidFill>
                <a:latin typeface="Avenir-Heavy"/>
                <a:cs typeface="Avenir-Heavy"/>
              </a:rPr>
              <a:t>*</a:t>
            </a:r>
            <a:r>
              <a:rPr sz="1182" b="1" spc="9" dirty="0">
                <a:solidFill>
                  <a:srgbClr val="DE3A32"/>
                </a:solidFill>
                <a:latin typeface="Avenir-Heavy"/>
                <a:cs typeface="Avenir-Heavy"/>
              </a:rPr>
              <a:t> </a:t>
            </a:r>
            <a:r>
              <a:rPr sz="1182" b="1" spc="9" dirty="0">
                <a:solidFill>
                  <a:srgbClr val="211D1E"/>
                </a:solidFill>
                <a:latin typeface="Avenir-Heavy"/>
                <a:cs typeface="Avenir-Heavy"/>
              </a:rPr>
              <a:t>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to 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prepare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for your session, </a:t>
            </a:r>
            <a:r>
              <a:rPr sz="1182" dirty="0">
                <a:solidFill>
                  <a:srgbClr val="211D1E"/>
                </a:solidFill>
                <a:latin typeface="Avenir-Roman"/>
                <a:cs typeface="Avenir-Roman"/>
              </a:rPr>
              <a:t>find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links to necessary  handouts,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and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learn </a:t>
            </a:r>
            <a:r>
              <a:rPr sz="1182" spc="9" dirty="0">
                <a:solidFill>
                  <a:srgbClr val="211D1E"/>
                </a:solidFill>
                <a:latin typeface="Avenir-Roman"/>
                <a:cs typeface="Avenir-Roman"/>
              </a:rPr>
              <a:t>what </a:t>
            </a:r>
            <a:r>
              <a:rPr sz="1182" spc="6" dirty="0">
                <a:solidFill>
                  <a:srgbClr val="211D1E"/>
                </a:solidFill>
                <a:latin typeface="Avenir-Roman"/>
                <a:cs typeface="Avenir-Roman"/>
              </a:rPr>
              <a:t>to</a:t>
            </a:r>
            <a:r>
              <a:rPr sz="1182" spc="-18" dirty="0">
                <a:solidFill>
                  <a:srgbClr val="211D1E"/>
                </a:solidFill>
                <a:latin typeface="Avenir-Roman"/>
                <a:cs typeface="Avenir-Roman"/>
              </a:rPr>
              <a:t> say.</a:t>
            </a:r>
            <a:endParaRPr sz="1182" dirty="0">
              <a:latin typeface="Avenir-Roman"/>
              <a:cs typeface="Avenir-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89FAF6-5F57-874B-B791-822DDE68FCD1}"/>
              </a:ext>
            </a:extLst>
          </p:cNvPr>
          <p:cNvSpPr/>
          <p:nvPr/>
        </p:nvSpPr>
        <p:spPr>
          <a:xfrm>
            <a:off x="1967948" y="5164880"/>
            <a:ext cx="3550856" cy="914399"/>
          </a:xfrm>
          <a:prstGeom prst="rect">
            <a:avLst/>
          </a:prstGeom>
          <a:solidFill>
            <a:srgbClr val="F36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1392D6-0725-D249-A4C6-FFE59D5E5C08}"/>
              </a:ext>
            </a:extLst>
          </p:cNvPr>
          <p:cNvSpPr/>
          <p:nvPr/>
        </p:nvSpPr>
        <p:spPr>
          <a:xfrm>
            <a:off x="2044148" y="5303050"/>
            <a:ext cx="3342861" cy="638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82" b="1" spc="9" dirty="0">
                <a:latin typeface="Avenir-Heavy"/>
                <a:cs typeface="Avenir-Heavy"/>
              </a:rPr>
              <a:t>* Use “Slide Show” mode to click on links in this presentation or right click to access the hyperlink when not in “Slide Show” mode.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34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12BA5-A545-4949-8154-A87CE7E8E7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9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1FCBE-F60B-4133-8DE8-5830E1F6AC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2"/>
            <a:ext cx="12180887" cy="68517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7E516E-34E0-4243-83DC-C5115B6F76F7}"/>
              </a:ext>
            </a:extLst>
          </p:cNvPr>
          <p:cNvSpPr/>
          <p:nvPr/>
        </p:nvSpPr>
        <p:spPr>
          <a:xfrm>
            <a:off x="8963406" y="2431916"/>
            <a:ext cx="3015575" cy="28502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121">
            <a:extLst>
              <a:ext uri="{FF2B5EF4-FFF2-40B4-BE49-F238E27FC236}">
                <a16:creationId xmlns:a16="http://schemas.microsoft.com/office/drawing/2014/main" id="{0BDE876E-FD58-D54A-B1B5-71E5EC431E62}"/>
              </a:ext>
            </a:extLst>
          </p:cNvPr>
          <p:cNvSpPr/>
          <p:nvPr/>
        </p:nvSpPr>
        <p:spPr>
          <a:xfrm>
            <a:off x="9966660" y="3107824"/>
            <a:ext cx="705053" cy="691961"/>
          </a:xfrm>
          <a:custGeom>
            <a:avLst/>
            <a:gdLst/>
            <a:ahLst/>
            <a:cxnLst/>
            <a:rect l="l" t="t" r="r" b="b"/>
            <a:pathLst>
              <a:path w="1162684" h="1141095">
                <a:moveTo>
                  <a:pt x="581071" y="0"/>
                </a:moveTo>
                <a:lnTo>
                  <a:pt x="533413" y="1890"/>
                </a:lnTo>
                <a:lnTo>
                  <a:pt x="486817" y="7466"/>
                </a:lnTo>
                <a:lnTo>
                  <a:pt x="441431" y="16578"/>
                </a:lnTo>
                <a:lnTo>
                  <a:pt x="397405" y="29081"/>
                </a:lnTo>
                <a:lnTo>
                  <a:pt x="354889" y="44827"/>
                </a:lnTo>
                <a:lnTo>
                  <a:pt x="314033" y="63671"/>
                </a:lnTo>
                <a:lnTo>
                  <a:pt x="274985" y="85464"/>
                </a:lnTo>
                <a:lnTo>
                  <a:pt x="237895" y="110061"/>
                </a:lnTo>
                <a:lnTo>
                  <a:pt x="202914" y="137314"/>
                </a:lnTo>
                <a:lnTo>
                  <a:pt x="170189" y="167077"/>
                </a:lnTo>
                <a:lnTo>
                  <a:pt x="139872" y="199202"/>
                </a:lnTo>
                <a:lnTo>
                  <a:pt x="112111" y="233544"/>
                </a:lnTo>
                <a:lnTo>
                  <a:pt x="87056" y="269954"/>
                </a:lnTo>
                <a:lnTo>
                  <a:pt x="64857" y="308287"/>
                </a:lnTo>
                <a:lnTo>
                  <a:pt x="45662" y="348396"/>
                </a:lnTo>
                <a:lnTo>
                  <a:pt x="29622" y="390133"/>
                </a:lnTo>
                <a:lnTo>
                  <a:pt x="16887" y="433352"/>
                </a:lnTo>
                <a:lnTo>
                  <a:pt x="7605" y="477906"/>
                </a:lnTo>
                <a:lnTo>
                  <a:pt x="1926" y="523649"/>
                </a:lnTo>
                <a:lnTo>
                  <a:pt x="0" y="570432"/>
                </a:lnTo>
                <a:lnTo>
                  <a:pt x="1926" y="617216"/>
                </a:lnTo>
                <a:lnTo>
                  <a:pt x="7605" y="662959"/>
                </a:lnTo>
                <a:lnTo>
                  <a:pt x="16887" y="707513"/>
                </a:lnTo>
                <a:lnTo>
                  <a:pt x="29622" y="750732"/>
                </a:lnTo>
                <a:lnTo>
                  <a:pt x="45662" y="792469"/>
                </a:lnTo>
                <a:lnTo>
                  <a:pt x="64857" y="832577"/>
                </a:lnTo>
                <a:lnTo>
                  <a:pt x="87056" y="870910"/>
                </a:lnTo>
                <a:lnTo>
                  <a:pt x="112111" y="907321"/>
                </a:lnTo>
                <a:lnTo>
                  <a:pt x="139872" y="941662"/>
                </a:lnTo>
                <a:lnTo>
                  <a:pt x="170189" y="973788"/>
                </a:lnTo>
                <a:lnTo>
                  <a:pt x="202914" y="1003551"/>
                </a:lnTo>
                <a:lnTo>
                  <a:pt x="237895" y="1030804"/>
                </a:lnTo>
                <a:lnTo>
                  <a:pt x="274985" y="1055400"/>
                </a:lnTo>
                <a:lnTo>
                  <a:pt x="314033" y="1077194"/>
                </a:lnTo>
                <a:lnTo>
                  <a:pt x="354889" y="1096037"/>
                </a:lnTo>
                <a:lnTo>
                  <a:pt x="397405" y="1111784"/>
                </a:lnTo>
                <a:lnTo>
                  <a:pt x="441431" y="1124287"/>
                </a:lnTo>
                <a:lnTo>
                  <a:pt x="486817" y="1133399"/>
                </a:lnTo>
                <a:lnTo>
                  <a:pt x="533413" y="1138974"/>
                </a:lnTo>
                <a:lnTo>
                  <a:pt x="581071" y="1140865"/>
                </a:lnTo>
                <a:lnTo>
                  <a:pt x="628728" y="1138974"/>
                </a:lnTo>
                <a:lnTo>
                  <a:pt x="675325" y="1133399"/>
                </a:lnTo>
                <a:lnTo>
                  <a:pt x="720711" y="1124287"/>
                </a:lnTo>
                <a:lnTo>
                  <a:pt x="764736" y="1111784"/>
                </a:lnTo>
                <a:lnTo>
                  <a:pt x="807252" y="1096037"/>
                </a:lnTo>
                <a:lnTo>
                  <a:pt x="848109" y="1077194"/>
                </a:lnTo>
                <a:lnTo>
                  <a:pt x="887157" y="1055400"/>
                </a:lnTo>
                <a:lnTo>
                  <a:pt x="924246" y="1030804"/>
                </a:lnTo>
                <a:lnTo>
                  <a:pt x="959228" y="1003551"/>
                </a:lnTo>
                <a:lnTo>
                  <a:pt x="991952" y="973788"/>
                </a:lnTo>
                <a:lnTo>
                  <a:pt x="1022270" y="941662"/>
                </a:lnTo>
                <a:lnTo>
                  <a:pt x="1050031" y="907321"/>
                </a:lnTo>
                <a:lnTo>
                  <a:pt x="1075086" y="870910"/>
                </a:lnTo>
                <a:lnTo>
                  <a:pt x="1097285" y="832577"/>
                </a:lnTo>
                <a:lnTo>
                  <a:pt x="1116479" y="792469"/>
                </a:lnTo>
                <a:lnTo>
                  <a:pt x="1132519" y="750732"/>
                </a:lnTo>
                <a:lnTo>
                  <a:pt x="1145255" y="707513"/>
                </a:lnTo>
                <a:lnTo>
                  <a:pt x="1154537" y="662959"/>
                </a:lnTo>
                <a:lnTo>
                  <a:pt x="1160216" y="617216"/>
                </a:lnTo>
                <a:lnTo>
                  <a:pt x="1162142" y="570432"/>
                </a:lnTo>
                <a:lnTo>
                  <a:pt x="1160216" y="523649"/>
                </a:lnTo>
                <a:lnTo>
                  <a:pt x="1154537" y="477906"/>
                </a:lnTo>
                <a:lnTo>
                  <a:pt x="1145255" y="433352"/>
                </a:lnTo>
                <a:lnTo>
                  <a:pt x="1132519" y="390133"/>
                </a:lnTo>
                <a:lnTo>
                  <a:pt x="1116479" y="348396"/>
                </a:lnTo>
                <a:lnTo>
                  <a:pt x="1097285" y="308287"/>
                </a:lnTo>
                <a:lnTo>
                  <a:pt x="1075086" y="269954"/>
                </a:lnTo>
                <a:lnTo>
                  <a:pt x="1050031" y="233544"/>
                </a:lnTo>
                <a:lnTo>
                  <a:pt x="1022270" y="199202"/>
                </a:lnTo>
                <a:lnTo>
                  <a:pt x="991952" y="167077"/>
                </a:lnTo>
                <a:lnTo>
                  <a:pt x="959228" y="137314"/>
                </a:lnTo>
                <a:lnTo>
                  <a:pt x="924246" y="110061"/>
                </a:lnTo>
                <a:lnTo>
                  <a:pt x="887157" y="85464"/>
                </a:lnTo>
                <a:lnTo>
                  <a:pt x="848109" y="63671"/>
                </a:lnTo>
                <a:lnTo>
                  <a:pt x="807252" y="44827"/>
                </a:lnTo>
                <a:lnTo>
                  <a:pt x="764736" y="29081"/>
                </a:lnTo>
                <a:lnTo>
                  <a:pt x="720711" y="16578"/>
                </a:lnTo>
                <a:lnTo>
                  <a:pt x="675325" y="7466"/>
                </a:lnTo>
                <a:lnTo>
                  <a:pt x="628728" y="1890"/>
                </a:lnTo>
                <a:lnTo>
                  <a:pt x="58107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122">
            <a:extLst>
              <a:ext uri="{FF2B5EF4-FFF2-40B4-BE49-F238E27FC236}">
                <a16:creationId xmlns:a16="http://schemas.microsoft.com/office/drawing/2014/main" id="{D921B4D9-2E71-9C49-BEE9-B711791C384B}"/>
              </a:ext>
            </a:extLst>
          </p:cNvPr>
          <p:cNvSpPr/>
          <p:nvPr/>
        </p:nvSpPr>
        <p:spPr>
          <a:xfrm>
            <a:off x="10238615" y="3312024"/>
            <a:ext cx="232579" cy="283793"/>
          </a:xfrm>
          <a:custGeom>
            <a:avLst/>
            <a:gdLst/>
            <a:ahLst/>
            <a:cxnLst/>
            <a:rect l="l" t="t" r="r" b="b"/>
            <a:pathLst>
              <a:path w="383540" h="467995">
                <a:moveTo>
                  <a:pt x="1111" y="1769"/>
                </a:moveTo>
                <a:lnTo>
                  <a:pt x="1581" y="467378"/>
                </a:lnTo>
                <a:lnTo>
                  <a:pt x="382951" y="235479"/>
                </a:lnTo>
                <a:lnTo>
                  <a:pt x="1111" y="1769"/>
                </a:lnTo>
                <a:close/>
              </a:path>
              <a:path w="383540" h="467995">
                <a:moveTo>
                  <a:pt x="1109" y="0"/>
                </a:moveTo>
                <a:lnTo>
                  <a:pt x="0" y="1088"/>
                </a:lnTo>
                <a:lnTo>
                  <a:pt x="1111" y="1769"/>
                </a:lnTo>
                <a:lnTo>
                  <a:pt x="11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123">
            <a:hlinkClick r:id="rId3"/>
            <a:extLst>
              <a:ext uri="{FF2B5EF4-FFF2-40B4-BE49-F238E27FC236}">
                <a16:creationId xmlns:a16="http://schemas.microsoft.com/office/drawing/2014/main" id="{E1A00A04-868F-5541-8182-05B78851E9DF}"/>
              </a:ext>
            </a:extLst>
          </p:cNvPr>
          <p:cNvSpPr txBox="1"/>
          <p:nvPr/>
        </p:nvSpPr>
        <p:spPr>
          <a:xfrm>
            <a:off x="9244693" y="3902633"/>
            <a:ext cx="2147890" cy="58562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01000"/>
              </a:lnSpc>
              <a:spcBef>
                <a:spcPts val="58"/>
              </a:spcBef>
            </a:pPr>
            <a:r>
              <a:rPr sz="1243" spc="-12" dirty="0">
                <a:solidFill>
                  <a:srgbClr val="EE2E24"/>
                </a:solidFill>
                <a:latin typeface="Avenir-Book"/>
                <a:cs typeface="Avenir-Boo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</a:t>
            </a:r>
            <a:r>
              <a:rPr sz="1243" spc="-3" dirty="0">
                <a:solidFill>
                  <a:srgbClr val="EE2E24"/>
                </a:solidFill>
                <a:latin typeface="Avenir-Book"/>
                <a:cs typeface="Avenir-Boo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</a:t>
            </a:r>
            <a:r>
              <a:rPr sz="1243" spc="-6" dirty="0">
                <a:solidFill>
                  <a:srgbClr val="EE2E24"/>
                </a:solidFill>
                <a:latin typeface="Avenir-Book"/>
                <a:cs typeface="Avenir-Boo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video:  </a:t>
            </a:r>
            <a:r>
              <a:rPr sz="1243" spc="-6" dirty="0">
                <a:solidFill>
                  <a:srgbClr val="EE2E24"/>
                </a:solidFill>
                <a:latin typeface="Avenir"/>
                <a:cs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r>
              <a:rPr sz="1243" spc="-6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</a:t>
            </a:r>
            <a:r>
              <a:rPr sz="1243" spc="-6" dirty="0">
                <a:solidFill>
                  <a:srgbClr val="EE2E24"/>
                </a:solidFill>
                <a:latin typeface="Avenir"/>
                <a:cs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43" dirty="0">
                <a:solidFill>
                  <a:srgbClr val="EE2E24"/>
                </a:solidFill>
                <a:latin typeface="Avenir"/>
                <a:cs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the</a:t>
            </a:r>
            <a:r>
              <a:rPr sz="1243" spc="-52" dirty="0">
                <a:solidFill>
                  <a:srgbClr val="EE2E24"/>
                </a:solidFill>
                <a:latin typeface="Avenir"/>
                <a:cs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43" spc="-3" dirty="0">
                <a:solidFill>
                  <a:srgbClr val="EE2E24"/>
                </a:solidFill>
                <a:latin typeface="Avenir"/>
                <a:cs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  Biases </a:t>
            </a:r>
            <a:r>
              <a:rPr sz="1243" spc="-12" dirty="0">
                <a:solidFill>
                  <a:srgbClr val="EE2E24"/>
                </a:solidFill>
                <a:latin typeface="Avenir"/>
                <a:cs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Women</a:t>
            </a:r>
            <a:r>
              <a:rPr sz="1243" spc="-42" dirty="0">
                <a:solidFill>
                  <a:srgbClr val="EE2E24"/>
                </a:solidFill>
                <a:latin typeface="Avenir"/>
                <a:cs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43" spc="-3" dirty="0">
                <a:solidFill>
                  <a:srgbClr val="EE2E24"/>
                </a:solidFill>
                <a:latin typeface="Avenir"/>
                <a:cs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Experience”</a:t>
            </a:r>
            <a:endParaRPr sz="1243" dirty="0">
              <a:solidFill>
                <a:srgbClr val="EE2E24"/>
              </a:solidFill>
              <a:latin typeface="Avenir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01626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EC1257-9FC7-45C6-A618-C5A9308A8C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7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E0262-12E1-4C7F-8526-1594C2C01C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3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77F2EC-A878-4512-9F2A-06D79EC47B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9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769A20-FEBF-452F-9539-9F9A0CE916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BFCB2-4B5E-4A7E-907D-BDF6F90FDD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66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AE9B5E-EEB6-4F16-BD6F-A80B2E6C66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24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D8003-A6B5-4B04-BDC8-A91CA0F0B1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61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312ED-357F-4E2D-8F67-1A8B956A8C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7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5D502-C612-4382-9955-81A9C27B9F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93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2C85D3-8736-4DA6-AAA0-16F6802F61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95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572D6D-7DB9-40D9-A44D-D164E88ADB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25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E0B45A-1C53-4C4A-97F5-5EF7366E95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67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66857-9F2C-43B9-8C2C-97C361C066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00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5E82B7-0982-4A16-9F78-47C583722C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22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BC419-A5D3-4460-BEE6-26C045BB49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01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2B5E5-F351-4200-B532-47CE2FEE51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0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B254F0-6878-4996-9D35-01D403AFF1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64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4F5040-3F8F-468C-900E-E22A5CC95D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85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81033-EAC5-4460-8C51-CBD16DB6A3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9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A2F13-1799-4271-B4BA-6D776E267E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84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584952-2B71-408B-8447-6FC2ED0270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83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7C3A43-46EC-4897-B551-3E5FD5B771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8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DBBFC8-0FC0-44D8-9C10-0CB077430D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47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F4E8F-71C5-4C77-A3FC-9E819C7920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11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79A54-3D7A-45FC-B1B8-B5EDC2794C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56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43D2A600-BBB6-4582-9050-6F6868886F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" y="0"/>
            <a:ext cx="1218088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327693-0E9B-0D46-A6B1-D8F205B268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96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3DCC94-D1A9-46DC-B3C0-CE3CB7B6C6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2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D73F60-9F0A-4881-8C49-69EBA23096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28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BCBC19-398A-4527-AE0C-3870CE95E2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78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430F7A8F-4009-4C31-A91B-CB3FB4BC91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" y="0"/>
            <a:ext cx="1218088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E3DDCD-F448-8544-83C0-EA461CDD43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43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DE8C1-9057-4495-85D2-59BDA9B1A7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26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2EFA9-AFD5-4F2C-A255-07B84FE4F0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1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5A40D6-646C-475C-879F-90CF5D1391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69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335EA1-A57E-4E65-87F5-5A9A78EDA2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15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6571D4-5E48-4B1B-AA68-269E86315C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14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38362-0985-4154-ABDB-A835576DDC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048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D49E4-8AC2-48FF-A668-3982C4C8DB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387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A61F42-F980-44AF-BF63-B96EF775F3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75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0B8248-33A0-4980-924F-5BBFB04A96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024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9C3669BA-4B5B-44FE-B6B6-43985FA096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" y="0"/>
            <a:ext cx="1218088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838677-F24F-A948-A30D-2726B878E1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816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88A82-4499-40B6-8FAC-7E1F05E4F9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6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1A64DE-6BA4-4ACE-B747-9D9FA2ACE6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804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93BDE8-F74F-440B-82E3-DD65C77D21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40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978E4E-95A8-4768-BC7C-EAADAB5235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974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F4C2D8CA-CE33-48BE-8F30-99F542D835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" y="0"/>
            <a:ext cx="1218088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E25C2B-C1CA-CC48-BD9A-F36D4F5A92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55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34C57-7003-4094-AA3B-921707C108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520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9F1EE-9E72-42EA-A7AE-F2AA45D046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972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D662C0-9736-45DF-8F3B-950C084FD2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635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51E1FC-CFC1-44C4-9919-E370C9E87F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013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24EB7D49-D039-4058-8668-73A40E96F0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" y="0"/>
            <a:ext cx="1218088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25175B-567A-1448-8CD7-DCFBA795CA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462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F9F1F3-D979-406B-89B4-2B3D3F9376A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66"/>
          <a:stretch/>
        </p:blipFill>
        <p:spPr>
          <a:xfrm>
            <a:off x="4763" y="3126"/>
            <a:ext cx="12180887" cy="5415181"/>
          </a:xfrm>
          <a:prstGeom prst="rect">
            <a:avLst/>
          </a:prstGeom>
        </p:spPr>
      </p:pic>
      <p:sp>
        <p:nvSpPr>
          <p:cNvPr id="6" name="object 36">
            <a:extLst>
              <a:ext uri="{FF2B5EF4-FFF2-40B4-BE49-F238E27FC236}">
                <a16:creationId xmlns:a16="http://schemas.microsoft.com/office/drawing/2014/main" id="{D7B434D5-1717-1746-92B0-CF8BE8202A93}"/>
              </a:ext>
            </a:extLst>
          </p:cNvPr>
          <p:cNvSpPr txBox="1"/>
          <p:nvPr/>
        </p:nvSpPr>
        <p:spPr>
          <a:xfrm>
            <a:off x="4986792" y="5566439"/>
            <a:ext cx="2218742" cy="882552"/>
          </a:xfrm>
          <a:prstGeom prst="rect">
            <a:avLst/>
          </a:prstGeom>
        </p:spPr>
        <p:txBody>
          <a:bodyPr vert="horz" wrap="square" lIns="0" tIns="42357" rIns="0" bIns="0" rtlCol="0">
            <a:spAutoFit/>
          </a:bodyPr>
          <a:lstStyle/>
          <a:p>
            <a:pPr algn="ctr">
              <a:spcBef>
                <a:spcPts val="334"/>
              </a:spcBef>
            </a:pPr>
            <a:r>
              <a:rPr sz="2001" b="1" spc="76" dirty="0">
                <a:solidFill>
                  <a:srgbClr val="231F20"/>
                </a:solidFill>
                <a:latin typeface="Avenir-Heavy"/>
                <a:cs typeface="Avenir-Heavy"/>
              </a:rPr>
              <a:t>LEARN </a:t>
            </a:r>
            <a:r>
              <a:rPr sz="2001" b="1" spc="69" dirty="0">
                <a:solidFill>
                  <a:srgbClr val="231F20"/>
                </a:solidFill>
                <a:latin typeface="Avenir-Heavy"/>
                <a:cs typeface="Avenir-Heavy"/>
              </a:rPr>
              <a:t>MORE</a:t>
            </a:r>
            <a:r>
              <a:rPr sz="2001" b="1" spc="276" dirty="0">
                <a:solidFill>
                  <a:srgbClr val="231F20"/>
                </a:solidFill>
                <a:latin typeface="Avenir-Heavy"/>
                <a:cs typeface="Avenir-Heavy"/>
              </a:rPr>
              <a:t> </a:t>
            </a:r>
            <a:r>
              <a:rPr sz="2001" b="1" spc="-45" dirty="0">
                <a:solidFill>
                  <a:srgbClr val="231F20"/>
                </a:solidFill>
                <a:latin typeface="Avenir-Heavy"/>
                <a:cs typeface="Avenir-Heavy"/>
              </a:rPr>
              <a:t>AT</a:t>
            </a:r>
            <a:endParaRPr sz="2001" dirty="0">
              <a:latin typeface="Avenir-Heavy"/>
              <a:cs typeface="Avenir-Heavy"/>
            </a:endParaRPr>
          </a:p>
          <a:p>
            <a:pPr algn="ctr">
              <a:spcBef>
                <a:spcPts val="440"/>
              </a:spcBef>
            </a:pPr>
            <a:r>
              <a:rPr sz="3123" spc="-33" dirty="0">
                <a:solidFill>
                  <a:srgbClr val="EE2E24"/>
                </a:solidFill>
                <a:latin typeface="Avenir"/>
                <a:cs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leanin.org</a:t>
            </a:r>
            <a:endParaRPr sz="3123" dirty="0">
              <a:solidFill>
                <a:srgbClr val="EE2E24"/>
              </a:solidFill>
              <a:latin typeface="Avenir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84238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76BB96-0831-4C3C-8D48-33591FD670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9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E5CB2-5FF5-4DEC-AB59-57C419BF60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6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0231B-F42C-4AEB-8B64-58C72A1E89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3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E6F999-6423-4DC3-A82D-9762CB3CE1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3126"/>
            <a:ext cx="12180887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91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156</Words>
  <Application>Microsoft Macintosh PowerPoint</Application>
  <PresentationFormat>Widescreen</PresentationFormat>
  <Paragraphs>15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Avenir</vt:lpstr>
      <vt:lpstr>Avenir-Book</vt:lpstr>
      <vt:lpstr>Avenir-Heavy</vt:lpstr>
      <vt:lpstr>Avenir-Roman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Jenna Bott</cp:lastModifiedBy>
  <cp:revision>13</cp:revision>
  <dcterms:created xsi:type="dcterms:W3CDTF">2019-04-18T20:42:58Z</dcterms:created>
  <dcterms:modified xsi:type="dcterms:W3CDTF">2019-05-13T18:00:51Z</dcterms:modified>
</cp:coreProperties>
</file>